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Oswald" charset="1" panose="00000500000000000000"/>
      <p:regular r:id="rId20"/>
    </p:embeddedFont>
    <p:embeddedFont>
      <p:font typeface="Oswald Bold" charset="1" panose="00000800000000000000"/>
      <p:regular r:id="rId21"/>
    </p:embeddedFont>
    <p:embeddedFont>
      <p:font typeface="Changa SemiBold" charset="1" panose="00000700000000000000"/>
      <p:regular r:id="rId22"/>
    </p:embeddedFont>
    <p:embeddedFont>
      <p:font typeface="Montserrat" charset="1" panose="00000500000000000000"/>
      <p:regular r:id="rId23"/>
    </p:embeddedFont>
    <p:embeddedFont>
      <p:font typeface="Cairo Extra-Light" charset="1" panose="000003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8.png" Type="http://schemas.openxmlformats.org/officeDocument/2006/relationships/image"/><Relationship Id="rId5" Target="../media/image16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7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59121">
            <a:off x="15091031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58071" y="-4629150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236347" y="3202251"/>
            <a:ext cx="9815307" cy="4208864"/>
            <a:chOff x="0" y="0"/>
            <a:chExt cx="1895495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95495" cy="812800"/>
            </a:xfrm>
            <a:custGeom>
              <a:avLst/>
              <a:gdLst/>
              <a:ahLst/>
              <a:cxnLst/>
              <a:rect r="r" b="b" t="t" l="l"/>
              <a:pathLst>
                <a:path h="812800" w="1895495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236347" y="4348786"/>
            <a:ext cx="9815307" cy="2766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16437" spc="1610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PEERING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236347" y="3438109"/>
            <a:ext cx="9815307" cy="1186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b="true" sz="7063" spc="692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VPC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472449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19232898" y="0"/>
                </a:moveTo>
                <a:lnTo>
                  <a:pt x="0" y="0"/>
                </a:lnTo>
                <a:lnTo>
                  <a:pt x="0" y="10818504"/>
                </a:lnTo>
                <a:lnTo>
                  <a:pt x="19232898" y="10818504"/>
                </a:lnTo>
                <a:lnTo>
                  <a:pt x="1923289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2883151" y="6807203"/>
            <a:ext cx="1495730" cy="1417204"/>
          </a:xfrm>
          <a:custGeom>
            <a:avLst/>
            <a:gdLst/>
            <a:ahLst/>
            <a:cxnLst/>
            <a:rect r="r" b="b" t="t" l="l"/>
            <a:pathLst>
              <a:path h="1417204" w="1495730">
                <a:moveTo>
                  <a:pt x="1495730" y="0"/>
                </a:moveTo>
                <a:lnTo>
                  <a:pt x="0" y="0"/>
                </a:lnTo>
                <a:lnTo>
                  <a:pt x="0" y="1417204"/>
                </a:lnTo>
                <a:lnTo>
                  <a:pt x="1495730" y="1417204"/>
                </a:lnTo>
                <a:lnTo>
                  <a:pt x="149573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6314306">
            <a:off x="11594624" y="-5870413"/>
            <a:ext cx="9681882" cy="9258300"/>
          </a:xfrm>
          <a:custGeom>
            <a:avLst/>
            <a:gdLst/>
            <a:ahLst/>
            <a:cxnLst/>
            <a:rect r="r" b="b" t="t" l="l"/>
            <a:pathLst>
              <a:path h="9258300" w="9681882">
                <a:moveTo>
                  <a:pt x="9681883" y="0"/>
                </a:moveTo>
                <a:lnTo>
                  <a:pt x="0" y="0"/>
                </a:lnTo>
                <a:lnTo>
                  <a:pt x="0" y="9258300"/>
                </a:lnTo>
                <a:lnTo>
                  <a:pt x="9681883" y="9258300"/>
                </a:lnTo>
                <a:lnTo>
                  <a:pt x="9681883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934388" y="3914169"/>
            <a:ext cx="3613780" cy="3455678"/>
          </a:xfrm>
          <a:custGeom>
            <a:avLst/>
            <a:gdLst/>
            <a:ahLst/>
            <a:cxnLst/>
            <a:rect r="r" b="b" t="t" l="l"/>
            <a:pathLst>
              <a:path h="3455678" w="3613780">
                <a:moveTo>
                  <a:pt x="3613780" y="0"/>
                </a:moveTo>
                <a:lnTo>
                  <a:pt x="0" y="0"/>
                </a:lnTo>
                <a:lnTo>
                  <a:pt x="0" y="3455678"/>
                </a:lnTo>
                <a:lnTo>
                  <a:pt x="3613780" y="3455678"/>
                </a:lnTo>
                <a:lnTo>
                  <a:pt x="361378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871177" y="1028700"/>
            <a:ext cx="3388123" cy="318656"/>
            <a:chOff x="0" y="0"/>
            <a:chExt cx="4517498" cy="424874"/>
          </a:xfrm>
        </p:grpSpPr>
        <p:sp>
          <p:nvSpPr>
            <p:cNvPr name="AutoShape 7" id="7"/>
            <p:cNvSpPr/>
            <p:nvPr/>
          </p:nvSpPr>
          <p:spPr>
            <a:xfrm rot="5400000">
              <a:off x="1450487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 rot="0">
              <a:off x="3220783" y="-9525"/>
              <a:ext cx="1296715" cy="434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Changa SemiBold"/>
                  <a:ea typeface="Changa SemiBold"/>
                  <a:cs typeface="Changa SemiBold"/>
                  <a:sym typeface="Changa SemiBold"/>
                </a:rPr>
                <a:t>09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-10336776">
            <a:off x="4781184" y="8270936"/>
            <a:ext cx="7677781" cy="6833225"/>
          </a:xfrm>
          <a:custGeom>
            <a:avLst/>
            <a:gdLst/>
            <a:ahLst/>
            <a:cxnLst/>
            <a:rect r="r" b="b" t="t" l="l"/>
            <a:pathLst>
              <a:path h="6833225" w="7677781">
                <a:moveTo>
                  <a:pt x="7677781" y="0"/>
                </a:moveTo>
                <a:lnTo>
                  <a:pt x="0" y="0"/>
                </a:lnTo>
                <a:lnTo>
                  <a:pt x="0" y="6833225"/>
                </a:lnTo>
                <a:lnTo>
                  <a:pt x="7677781" y="6833225"/>
                </a:lnTo>
                <a:lnTo>
                  <a:pt x="7677781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89167" y="1347356"/>
            <a:ext cx="15700851" cy="851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5"/>
              </a:lnSpc>
              <a:spcBef>
                <a:spcPct val="0"/>
              </a:spcBef>
            </a:pPr>
            <a:r>
              <a:rPr lang="en-US" sz="5037">
                <a:solidFill>
                  <a:srgbClr val="A6A6A6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</a:t>
            </a:r>
            <a:r>
              <a:rPr lang="en-US" sz="5037">
                <a:solidFill>
                  <a:srgbClr val="A6A6A6"/>
                </a:solidFill>
                <a:latin typeface="Montserrat"/>
                <a:ea typeface="Montserrat"/>
                <a:cs typeface="Montserrat"/>
                <a:sym typeface="Montserrat"/>
              </a:rPr>
              <a:t>Command Sequence Breakdown:</a:t>
            </a:r>
          </a:p>
          <a:p>
            <a:pPr algn="l">
              <a:lnSpc>
                <a:spcPts val="5085"/>
              </a:lnSpc>
              <a:spcBef>
                <a:spcPct val="0"/>
              </a:spcBef>
            </a:pPr>
            <a:r>
              <a:rPr lang="en-US" sz="4237">
                <a:solidFill>
                  <a:srgbClr val="FF313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237">
                <a:solidFill>
                  <a:srgbClr val="FF3131"/>
                </a:solidFill>
                <a:latin typeface="Montserrat"/>
                <a:ea typeface="Montserrat"/>
                <a:cs typeface="Montserrat"/>
                <a:sym typeface="Montserrat"/>
              </a:rPr>
              <a:t>Create Route Table:</a:t>
            </a:r>
          </a:p>
          <a:p>
            <a:pPr algn="l">
              <a:lnSpc>
                <a:spcPts val="5085"/>
              </a:lnSpc>
              <a:spcBef>
                <a:spcPct val="0"/>
              </a:spcBef>
            </a:pPr>
          </a:p>
          <a:p>
            <a:pPr algn="l">
              <a:lnSpc>
                <a:spcPts val="4245"/>
              </a:lnSpc>
              <a:spcBef>
                <a:spcPct val="0"/>
              </a:spcBef>
            </a:pPr>
            <a:r>
              <a:rPr lang="en-US" sz="353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lang="en-US" sz="353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Creates a new route table for the private VPC.</a:t>
            </a:r>
          </a:p>
          <a:p>
            <a:pPr algn="l">
              <a:lnSpc>
                <a:spcPts val="4245"/>
              </a:lnSpc>
              <a:spcBef>
                <a:spcPct val="0"/>
              </a:spcBef>
            </a:pPr>
            <a:r>
              <a:rPr lang="en-US" sz="353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-Stores the new route table ID in </a:t>
            </a:r>
            <a:r>
              <a:rPr lang="en-US" sz="3537">
                <a:solidFill>
                  <a:srgbClr val="FFBD59"/>
                </a:solidFill>
                <a:latin typeface="Montserrat"/>
                <a:ea typeface="Montserrat"/>
                <a:cs typeface="Montserrat"/>
                <a:sym typeface="Montserrat"/>
              </a:rPr>
              <a:t>$pvtRouteTableID</a:t>
            </a:r>
            <a:r>
              <a:rPr lang="en-US" sz="353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>
              <a:lnSpc>
                <a:spcPts val="4245"/>
              </a:lnSpc>
              <a:spcBef>
                <a:spcPct val="0"/>
              </a:spcBef>
            </a:pPr>
          </a:p>
          <a:p>
            <a:pPr algn="l">
              <a:lnSpc>
                <a:spcPts val="5085"/>
              </a:lnSpc>
              <a:spcBef>
                <a:spcPct val="0"/>
              </a:spcBef>
            </a:pPr>
            <a:r>
              <a:rPr lang="en-US" sz="423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237">
                <a:solidFill>
                  <a:srgbClr val="FF5757"/>
                </a:solidFill>
                <a:latin typeface="Montserrat"/>
                <a:ea typeface="Montserrat"/>
                <a:cs typeface="Montserrat"/>
                <a:sym typeface="Montserrat"/>
              </a:rPr>
              <a:t>Create Route:</a:t>
            </a:r>
          </a:p>
          <a:p>
            <a:pPr algn="l">
              <a:lnSpc>
                <a:spcPts val="5085"/>
              </a:lnSpc>
              <a:spcBef>
                <a:spcPct val="0"/>
              </a:spcBef>
            </a:pPr>
          </a:p>
          <a:p>
            <a:pPr algn="l">
              <a:lnSpc>
                <a:spcPts val="4485"/>
              </a:lnSpc>
              <a:spcBef>
                <a:spcPct val="0"/>
              </a:spcBef>
            </a:pPr>
            <a:r>
              <a:rPr lang="en-US" sz="373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-Adds a route to the new private VPC route table.</a:t>
            </a:r>
          </a:p>
          <a:p>
            <a:pPr algn="l">
              <a:lnSpc>
                <a:spcPts val="4485"/>
              </a:lnSpc>
              <a:spcBef>
                <a:spcPct val="0"/>
              </a:spcBef>
            </a:pPr>
            <a:r>
              <a:rPr lang="en-US" sz="373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-Points to the public VPC's CIDR block via the peering connection.</a:t>
            </a:r>
          </a:p>
          <a:p>
            <a:pPr algn="l">
              <a:lnSpc>
                <a:spcPts val="4485"/>
              </a:lnSpc>
              <a:spcBef>
                <a:spcPct val="0"/>
              </a:spcBef>
            </a:pPr>
          </a:p>
          <a:p>
            <a:pPr algn="l">
              <a:lnSpc>
                <a:spcPts val="5085"/>
              </a:lnSpc>
              <a:spcBef>
                <a:spcPct val="0"/>
              </a:spcBef>
            </a:pPr>
            <a:r>
              <a:rPr lang="en-US" sz="4237">
                <a:solidFill>
                  <a:srgbClr val="FF5757"/>
                </a:solidFill>
                <a:latin typeface="Montserrat"/>
                <a:ea typeface="Montserrat"/>
                <a:cs typeface="Montserrat"/>
                <a:sym typeface="Montserrat"/>
              </a:rPr>
              <a:t>-Associate Route Table:</a:t>
            </a:r>
          </a:p>
          <a:p>
            <a:pPr algn="l">
              <a:lnSpc>
                <a:spcPts val="5085"/>
              </a:lnSpc>
              <a:spcBef>
                <a:spcPct val="0"/>
              </a:spcBef>
            </a:pPr>
          </a:p>
          <a:p>
            <a:pPr algn="l">
              <a:lnSpc>
                <a:spcPts val="5085"/>
              </a:lnSpc>
              <a:spcBef>
                <a:spcPct val="0"/>
              </a:spcBef>
            </a:pPr>
            <a:r>
              <a:rPr lang="en-US" sz="423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-Links the new route table to a subnet in the private VPC.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472449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19232898" y="0"/>
                </a:moveTo>
                <a:lnTo>
                  <a:pt x="0" y="0"/>
                </a:lnTo>
                <a:lnTo>
                  <a:pt x="0" y="10818504"/>
                </a:lnTo>
                <a:lnTo>
                  <a:pt x="19232898" y="10818504"/>
                </a:lnTo>
                <a:lnTo>
                  <a:pt x="1923289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2883151" y="6807203"/>
            <a:ext cx="1495730" cy="1417204"/>
          </a:xfrm>
          <a:custGeom>
            <a:avLst/>
            <a:gdLst/>
            <a:ahLst/>
            <a:cxnLst/>
            <a:rect r="r" b="b" t="t" l="l"/>
            <a:pathLst>
              <a:path h="1417204" w="1495730">
                <a:moveTo>
                  <a:pt x="1495730" y="0"/>
                </a:moveTo>
                <a:lnTo>
                  <a:pt x="0" y="0"/>
                </a:lnTo>
                <a:lnTo>
                  <a:pt x="0" y="1417204"/>
                </a:lnTo>
                <a:lnTo>
                  <a:pt x="1495730" y="1417204"/>
                </a:lnTo>
                <a:lnTo>
                  <a:pt x="149573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6314306">
            <a:off x="11594624" y="-5870413"/>
            <a:ext cx="9681882" cy="9258300"/>
          </a:xfrm>
          <a:custGeom>
            <a:avLst/>
            <a:gdLst/>
            <a:ahLst/>
            <a:cxnLst/>
            <a:rect r="r" b="b" t="t" l="l"/>
            <a:pathLst>
              <a:path h="9258300" w="9681882">
                <a:moveTo>
                  <a:pt x="9681883" y="0"/>
                </a:moveTo>
                <a:lnTo>
                  <a:pt x="0" y="0"/>
                </a:lnTo>
                <a:lnTo>
                  <a:pt x="0" y="9258300"/>
                </a:lnTo>
                <a:lnTo>
                  <a:pt x="9681883" y="9258300"/>
                </a:lnTo>
                <a:lnTo>
                  <a:pt x="9681883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934388" y="3914169"/>
            <a:ext cx="3613780" cy="3455678"/>
          </a:xfrm>
          <a:custGeom>
            <a:avLst/>
            <a:gdLst/>
            <a:ahLst/>
            <a:cxnLst/>
            <a:rect r="r" b="b" t="t" l="l"/>
            <a:pathLst>
              <a:path h="3455678" w="3613780">
                <a:moveTo>
                  <a:pt x="3613780" y="0"/>
                </a:moveTo>
                <a:lnTo>
                  <a:pt x="0" y="0"/>
                </a:lnTo>
                <a:lnTo>
                  <a:pt x="0" y="3455678"/>
                </a:lnTo>
                <a:lnTo>
                  <a:pt x="3613780" y="3455678"/>
                </a:lnTo>
                <a:lnTo>
                  <a:pt x="361378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871177" y="1028700"/>
            <a:ext cx="3388123" cy="318656"/>
            <a:chOff x="0" y="0"/>
            <a:chExt cx="4517498" cy="424874"/>
          </a:xfrm>
        </p:grpSpPr>
        <p:sp>
          <p:nvSpPr>
            <p:cNvPr name="AutoShape 7" id="7"/>
            <p:cNvSpPr/>
            <p:nvPr/>
          </p:nvSpPr>
          <p:spPr>
            <a:xfrm rot="5400000">
              <a:off x="1450487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 rot="0">
              <a:off x="3220783" y="-9525"/>
              <a:ext cx="1296715" cy="434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Changa SemiBold"/>
                  <a:ea typeface="Changa SemiBold"/>
                  <a:cs typeface="Changa SemiBold"/>
                  <a:sym typeface="Changa SemiBold"/>
                </a:rPr>
                <a:t>10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-10336776">
            <a:off x="4781184" y="8270936"/>
            <a:ext cx="7677781" cy="6833225"/>
          </a:xfrm>
          <a:custGeom>
            <a:avLst/>
            <a:gdLst/>
            <a:ahLst/>
            <a:cxnLst/>
            <a:rect r="r" b="b" t="t" l="l"/>
            <a:pathLst>
              <a:path h="6833225" w="7677781">
                <a:moveTo>
                  <a:pt x="7677781" y="0"/>
                </a:moveTo>
                <a:lnTo>
                  <a:pt x="0" y="0"/>
                </a:lnTo>
                <a:lnTo>
                  <a:pt x="0" y="6833225"/>
                </a:lnTo>
                <a:lnTo>
                  <a:pt x="7677781" y="6833225"/>
                </a:lnTo>
                <a:lnTo>
                  <a:pt x="7677781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4605861"/>
            <a:ext cx="15406866" cy="1020705"/>
          </a:xfrm>
          <a:custGeom>
            <a:avLst/>
            <a:gdLst/>
            <a:ahLst/>
            <a:cxnLst/>
            <a:rect r="r" b="b" t="t" l="l"/>
            <a:pathLst>
              <a:path h="1020705" w="15406866">
                <a:moveTo>
                  <a:pt x="0" y="0"/>
                </a:moveTo>
                <a:lnTo>
                  <a:pt x="15406866" y="0"/>
                </a:lnTo>
                <a:lnTo>
                  <a:pt x="15406866" y="1020705"/>
                </a:lnTo>
                <a:lnTo>
                  <a:pt x="0" y="10207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472449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19232898" y="0"/>
                </a:moveTo>
                <a:lnTo>
                  <a:pt x="0" y="0"/>
                </a:lnTo>
                <a:lnTo>
                  <a:pt x="0" y="10818504"/>
                </a:lnTo>
                <a:lnTo>
                  <a:pt x="19232898" y="10818504"/>
                </a:lnTo>
                <a:lnTo>
                  <a:pt x="1923289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2883151" y="6807203"/>
            <a:ext cx="1495730" cy="1417204"/>
          </a:xfrm>
          <a:custGeom>
            <a:avLst/>
            <a:gdLst/>
            <a:ahLst/>
            <a:cxnLst/>
            <a:rect r="r" b="b" t="t" l="l"/>
            <a:pathLst>
              <a:path h="1417204" w="1495730">
                <a:moveTo>
                  <a:pt x="1495730" y="0"/>
                </a:moveTo>
                <a:lnTo>
                  <a:pt x="0" y="0"/>
                </a:lnTo>
                <a:lnTo>
                  <a:pt x="0" y="1417204"/>
                </a:lnTo>
                <a:lnTo>
                  <a:pt x="1495730" y="1417204"/>
                </a:lnTo>
                <a:lnTo>
                  <a:pt x="149573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6314306">
            <a:off x="11594624" y="-5870413"/>
            <a:ext cx="9681882" cy="9258300"/>
          </a:xfrm>
          <a:custGeom>
            <a:avLst/>
            <a:gdLst/>
            <a:ahLst/>
            <a:cxnLst/>
            <a:rect r="r" b="b" t="t" l="l"/>
            <a:pathLst>
              <a:path h="9258300" w="9681882">
                <a:moveTo>
                  <a:pt x="9681883" y="0"/>
                </a:moveTo>
                <a:lnTo>
                  <a:pt x="0" y="0"/>
                </a:lnTo>
                <a:lnTo>
                  <a:pt x="0" y="9258300"/>
                </a:lnTo>
                <a:lnTo>
                  <a:pt x="9681883" y="9258300"/>
                </a:lnTo>
                <a:lnTo>
                  <a:pt x="9681883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934388" y="3914169"/>
            <a:ext cx="3613780" cy="3455678"/>
          </a:xfrm>
          <a:custGeom>
            <a:avLst/>
            <a:gdLst/>
            <a:ahLst/>
            <a:cxnLst/>
            <a:rect r="r" b="b" t="t" l="l"/>
            <a:pathLst>
              <a:path h="3455678" w="3613780">
                <a:moveTo>
                  <a:pt x="3613780" y="0"/>
                </a:moveTo>
                <a:lnTo>
                  <a:pt x="0" y="0"/>
                </a:lnTo>
                <a:lnTo>
                  <a:pt x="0" y="3455678"/>
                </a:lnTo>
                <a:lnTo>
                  <a:pt x="3613780" y="3455678"/>
                </a:lnTo>
                <a:lnTo>
                  <a:pt x="361378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871177" y="1028700"/>
            <a:ext cx="3388123" cy="318656"/>
            <a:chOff x="0" y="0"/>
            <a:chExt cx="4517498" cy="424874"/>
          </a:xfrm>
        </p:grpSpPr>
        <p:sp>
          <p:nvSpPr>
            <p:cNvPr name="AutoShape 7" id="7"/>
            <p:cNvSpPr/>
            <p:nvPr/>
          </p:nvSpPr>
          <p:spPr>
            <a:xfrm rot="5400000">
              <a:off x="1450487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 rot="0">
              <a:off x="3220783" y="-9525"/>
              <a:ext cx="1296715" cy="434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Changa SemiBold"/>
                  <a:ea typeface="Changa SemiBold"/>
                  <a:cs typeface="Changa SemiBold"/>
                  <a:sym typeface="Changa SemiBold"/>
                </a:rPr>
                <a:t>11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-10336776">
            <a:off x="4781184" y="8270936"/>
            <a:ext cx="7677781" cy="6833225"/>
          </a:xfrm>
          <a:custGeom>
            <a:avLst/>
            <a:gdLst/>
            <a:ahLst/>
            <a:cxnLst/>
            <a:rect r="r" b="b" t="t" l="l"/>
            <a:pathLst>
              <a:path h="6833225" w="7677781">
                <a:moveTo>
                  <a:pt x="7677781" y="0"/>
                </a:moveTo>
                <a:lnTo>
                  <a:pt x="0" y="0"/>
                </a:lnTo>
                <a:lnTo>
                  <a:pt x="0" y="6833225"/>
                </a:lnTo>
                <a:lnTo>
                  <a:pt x="7677781" y="6833225"/>
                </a:lnTo>
                <a:lnTo>
                  <a:pt x="7677781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89659" y="1518807"/>
            <a:ext cx="17998341" cy="670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0"/>
              </a:lnSpc>
              <a:spcBef>
                <a:spcPct val="0"/>
              </a:spcBef>
            </a:pPr>
            <a:r>
              <a:rPr lang="en-US" sz="40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Command Breakdown:</a:t>
            </a:r>
          </a:p>
          <a:p>
            <a:pPr algn="ctr">
              <a:lnSpc>
                <a:spcPts val="4820"/>
              </a:lnSpc>
              <a:spcBef>
                <a:spcPct val="0"/>
              </a:spcBef>
            </a:pPr>
          </a:p>
          <a:p>
            <a:pPr algn="ctr">
              <a:lnSpc>
                <a:spcPts val="4820"/>
              </a:lnSpc>
              <a:spcBef>
                <a:spcPct val="0"/>
              </a:spcBef>
            </a:pPr>
            <a:r>
              <a:rPr lang="en-US" sz="40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Purpose: Adds an inbound rule to allow SSH access from the public VPC.</a:t>
            </a:r>
          </a:p>
          <a:p>
            <a:pPr algn="ctr">
              <a:lnSpc>
                <a:spcPts val="4820"/>
              </a:lnSpc>
              <a:spcBef>
                <a:spcPct val="0"/>
              </a:spcBef>
            </a:pPr>
            <a:r>
              <a:rPr lang="en-US" sz="40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Main Command: </a:t>
            </a:r>
            <a:r>
              <a:rPr lang="en-US" sz="4017">
                <a:solidFill>
                  <a:srgbClr val="FFDE59"/>
                </a:solidFill>
                <a:latin typeface="Montserrat"/>
                <a:ea typeface="Montserrat"/>
                <a:cs typeface="Montserrat"/>
                <a:sym typeface="Montserrat"/>
              </a:rPr>
              <a:t>aws ec2 authorize-security-group-ingress.</a:t>
            </a:r>
          </a:p>
          <a:p>
            <a:pPr algn="ctr">
              <a:lnSpc>
                <a:spcPts val="4820"/>
              </a:lnSpc>
              <a:spcBef>
                <a:spcPct val="0"/>
              </a:spcBef>
            </a:pPr>
          </a:p>
          <a:p>
            <a:pPr algn="ctr">
              <a:lnSpc>
                <a:spcPts val="4820"/>
              </a:lnSpc>
              <a:spcBef>
                <a:spcPct val="0"/>
              </a:spcBef>
            </a:pPr>
            <a:r>
              <a:rPr lang="en-US" sz="40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Parameters:</a:t>
            </a:r>
          </a:p>
          <a:p>
            <a:pPr algn="ctr">
              <a:lnSpc>
                <a:spcPts val="4820"/>
              </a:lnSpc>
              <a:spcBef>
                <a:spcPct val="0"/>
              </a:spcBef>
            </a:pPr>
            <a:r>
              <a:rPr lang="en-US" sz="4017">
                <a:solidFill>
                  <a:srgbClr val="FFBD59"/>
                </a:solidFill>
                <a:latin typeface="Montserrat"/>
                <a:ea typeface="Montserrat"/>
                <a:cs typeface="Montserrat"/>
                <a:sym typeface="Montserrat"/>
              </a:rPr>
              <a:t>--group-id "$pvtSecGrpID"</a:t>
            </a:r>
            <a:r>
              <a:rPr lang="en-US" sz="40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ID of the private VPC's security group.</a:t>
            </a:r>
          </a:p>
          <a:p>
            <a:pPr algn="ctr">
              <a:lnSpc>
                <a:spcPts val="4820"/>
              </a:lnSpc>
              <a:spcBef>
                <a:spcPct val="0"/>
              </a:spcBef>
            </a:pPr>
            <a:r>
              <a:rPr lang="en-US" sz="4017">
                <a:solidFill>
                  <a:srgbClr val="FFBD59"/>
                </a:solidFill>
                <a:latin typeface="Montserrat"/>
                <a:ea typeface="Montserrat"/>
                <a:cs typeface="Montserrat"/>
                <a:sym typeface="Montserrat"/>
              </a:rPr>
              <a:t>--protocol tcp</a:t>
            </a:r>
            <a:r>
              <a:rPr lang="en-US" sz="40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Specifies the TCP protocol.</a:t>
            </a:r>
          </a:p>
          <a:p>
            <a:pPr algn="ctr">
              <a:lnSpc>
                <a:spcPts val="4820"/>
              </a:lnSpc>
              <a:spcBef>
                <a:spcPct val="0"/>
              </a:spcBef>
            </a:pPr>
            <a:r>
              <a:rPr lang="en-US" sz="4017">
                <a:solidFill>
                  <a:srgbClr val="FFBD59"/>
                </a:solidFill>
                <a:latin typeface="Montserrat"/>
                <a:ea typeface="Montserrat"/>
                <a:cs typeface="Montserrat"/>
                <a:sym typeface="Montserrat"/>
              </a:rPr>
              <a:t>--port 22</a:t>
            </a:r>
            <a:r>
              <a:rPr lang="en-US" sz="40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Allows access on port 22 (SSH).</a:t>
            </a:r>
          </a:p>
          <a:p>
            <a:pPr algn="ctr">
              <a:lnSpc>
                <a:spcPts val="4820"/>
              </a:lnSpc>
              <a:spcBef>
                <a:spcPct val="0"/>
              </a:spcBef>
            </a:pPr>
            <a:r>
              <a:rPr lang="en-US" sz="4017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--cidr 10.0.1.0/24</a:t>
            </a:r>
            <a:r>
              <a:rPr lang="en-US" sz="40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Source IP range (public VPC's CIDR block).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472449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19232898" y="0"/>
                </a:moveTo>
                <a:lnTo>
                  <a:pt x="0" y="0"/>
                </a:lnTo>
                <a:lnTo>
                  <a:pt x="0" y="10818504"/>
                </a:lnTo>
                <a:lnTo>
                  <a:pt x="19232898" y="10818504"/>
                </a:lnTo>
                <a:lnTo>
                  <a:pt x="1923289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871177" y="1028700"/>
            <a:ext cx="3388123" cy="318656"/>
            <a:chOff x="0" y="0"/>
            <a:chExt cx="4517498" cy="424874"/>
          </a:xfrm>
        </p:grpSpPr>
        <p:sp>
          <p:nvSpPr>
            <p:cNvPr name="AutoShape 4" id="4"/>
            <p:cNvSpPr/>
            <p:nvPr/>
          </p:nvSpPr>
          <p:spPr>
            <a:xfrm rot="5400000">
              <a:off x="1450487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3220783" y="-9525"/>
              <a:ext cx="1296715" cy="434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Changa SemiBold"/>
                  <a:ea typeface="Changa SemiBold"/>
                  <a:cs typeface="Changa SemiBold"/>
                  <a:sym typeface="Changa SemiBold"/>
                </a:rPr>
                <a:t>12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-1908024">
            <a:off x="15136707" y="2627160"/>
            <a:ext cx="7247484" cy="8390720"/>
          </a:xfrm>
          <a:custGeom>
            <a:avLst/>
            <a:gdLst/>
            <a:ahLst/>
            <a:cxnLst/>
            <a:rect r="r" b="b" t="t" l="l"/>
            <a:pathLst>
              <a:path h="8390720" w="7247484">
                <a:moveTo>
                  <a:pt x="7247484" y="0"/>
                </a:moveTo>
                <a:lnTo>
                  <a:pt x="0" y="0"/>
                </a:lnTo>
                <a:lnTo>
                  <a:pt x="0" y="8390719"/>
                </a:lnTo>
                <a:lnTo>
                  <a:pt x="7247484" y="8390719"/>
                </a:lnTo>
                <a:lnTo>
                  <a:pt x="7247484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734189" y="3034083"/>
            <a:ext cx="6819622" cy="1608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39"/>
              </a:lnSpc>
              <a:spcBef>
                <a:spcPct val="0"/>
              </a:spcBef>
            </a:pPr>
            <a:r>
              <a:rPr lang="en-US" sz="10616">
                <a:solidFill>
                  <a:srgbClr val="FFFFFF"/>
                </a:solidFill>
                <a:latin typeface="Changa SemiBold"/>
                <a:ea typeface="Changa SemiBold"/>
                <a:cs typeface="Changa SemiBold"/>
                <a:sym typeface="Changa SemiBold"/>
              </a:rPr>
              <a:t>Qusetions?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643611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19232898" y="0"/>
                </a:moveTo>
                <a:lnTo>
                  <a:pt x="0" y="0"/>
                </a:lnTo>
                <a:lnTo>
                  <a:pt x="0" y="10818504"/>
                </a:lnTo>
                <a:lnTo>
                  <a:pt x="19232898" y="10818504"/>
                </a:lnTo>
                <a:lnTo>
                  <a:pt x="1923289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871177" y="1028700"/>
            <a:ext cx="3690949" cy="318656"/>
            <a:chOff x="0" y="0"/>
            <a:chExt cx="4921265" cy="424874"/>
          </a:xfrm>
        </p:grpSpPr>
        <p:sp>
          <p:nvSpPr>
            <p:cNvPr name="AutoShape 4" id="4"/>
            <p:cNvSpPr/>
            <p:nvPr/>
          </p:nvSpPr>
          <p:spPr>
            <a:xfrm rot="5400000">
              <a:off x="1582259" y="-1393791"/>
              <a:ext cx="47665" cy="3212184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3508652" y="-9525"/>
              <a:ext cx="1412613" cy="434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Changa SemiBold"/>
                  <a:ea typeface="Changa SemiBold"/>
                  <a:cs typeface="Changa SemiBold"/>
                  <a:sym typeface="Changa SemiBold"/>
                </a:rPr>
                <a:t>13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-2107556">
            <a:off x="3060141" y="-4283820"/>
            <a:ext cx="9029365" cy="8036135"/>
          </a:xfrm>
          <a:custGeom>
            <a:avLst/>
            <a:gdLst/>
            <a:ahLst/>
            <a:cxnLst/>
            <a:rect r="r" b="b" t="t" l="l"/>
            <a:pathLst>
              <a:path h="8036135" w="9029365">
                <a:moveTo>
                  <a:pt x="9029365" y="0"/>
                </a:moveTo>
                <a:lnTo>
                  <a:pt x="0" y="0"/>
                </a:lnTo>
                <a:lnTo>
                  <a:pt x="0" y="8036135"/>
                </a:lnTo>
                <a:lnTo>
                  <a:pt x="9029365" y="8036135"/>
                </a:lnTo>
                <a:lnTo>
                  <a:pt x="9029365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418569" y="1669911"/>
            <a:ext cx="4273945" cy="3869311"/>
            <a:chOff x="0" y="0"/>
            <a:chExt cx="5580380" cy="50520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635000" y="-673100"/>
              <a:ext cx="6488430" cy="6027420"/>
            </a:xfrm>
            <a:custGeom>
              <a:avLst/>
              <a:gdLst/>
              <a:ahLst/>
              <a:cxnLst/>
              <a:rect r="r" b="b" t="t" l="l"/>
              <a:pathLst>
                <a:path h="6027420" w="648843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5"/>
              <a:stretch>
                <a:fillRect l="0" t="-23636" r="0" b="-23636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7681896" y="5839192"/>
            <a:ext cx="4454390" cy="1286166"/>
            <a:chOff x="0" y="0"/>
            <a:chExt cx="5939186" cy="171488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57150"/>
              <a:ext cx="5939186" cy="656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latin typeface="Changa SemiBold"/>
                  <a:ea typeface="Changa SemiBold"/>
                  <a:cs typeface="Changa SemiBold"/>
                  <a:sym typeface="Changa SemiBold"/>
                </a:rPr>
                <a:t>BY: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129724"/>
              <a:ext cx="5939186" cy="5851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FFFFFF"/>
                  </a:solidFill>
                  <a:latin typeface="Cairo Extra-Light"/>
                  <a:ea typeface="Cairo Extra-Light"/>
                  <a:cs typeface="Cairo Extra-Light"/>
                  <a:sym typeface="Cairo Extra-Light"/>
                </a:rPr>
                <a:t>Abdulrahman Hamada Yousef 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320755" y="8526165"/>
            <a:ext cx="8762918" cy="613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9"/>
              </a:lnSpc>
              <a:spcBef>
                <a:spcPct val="0"/>
              </a:spcBef>
            </a:pPr>
            <a:r>
              <a:rPr lang="en-US" sz="4099">
                <a:solidFill>
                  <a:srgbClr val="FFFFFF"/>
                </a:solidFill>
                <a:latin typeface="Changa SemiBold"/>
                <a:ea typeface="Changa SemiBold"/>
                <a:cs typeface="Changa SemiBold"/>
                <a:sym typeface="Changa SemiBold"/>
              </a:rPr>
              <a:t>THANKS!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472449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19232898" y="0"/>
                </a:moveTo>
                <a:lnTo>
                  <a:pt x="0" y="0"/>
                </a:lnTo>
                <a:lnTo>
                  <a:pt x="0" y="10818504"/>
                </a:lnTo>
                <a:lnTo>
                  <a:pt x="19232898" y="10818504"/>
                </a:lnTo>
                <a:lnTo>
                  <a:pt x="1923289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2883151" y="6807203"/>
            <a:ext cx="1495730" cy="1417204"/>
          </a:xfrm>
          <a:custGeom>
            <a:avLst/>
            <a:gdLst/>
            <a:ahLst/>
            <a:cxnLst/>
            <a:rect r="r" b="b" t="t" l="l"/>
            <a:pathLst>
              <a:path h="1417204" w="1495730">
                <a:moveTo>
                  <a:pt x="1495730" y="0"/>
                </a:moveTo>
                <a:lnTo>
                  <a:pt x="0" y="0"/>
                </a:lnTo>
                <a:lnTo>
                  <a:pt x="0" y="1417204"/>
                </a:lnTo>
                <a:lnTo>
                  <a:pt x="1495730" y="1417204"/>
                </a:lnTo>
                <a:lnTo>
                  <a:pt x="149573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6314306">
            <a:off x="11594624" y="-5870413"/>
            <a:ext cx="9681882" cy="9258300"/>
          </a:xfrm>
          <a:custGeom>
            <a:avLst/>
            <a:gdLst/>
            <a:ahLst/>
            <a:cxnLst/>
            <a:rect r="r" b="b" t="t" l="l"/>
            <a:pathLst>
              <a:path h="9258300" w="9681882">
                <a:moveTo>
                  <a:pt x="9681883" y="0"/>
                </a:moveTo>
                <a:lnTo>
                  <a:pt x="0" y="0"/>
                </a:lnTo>
                <a:lnTo>
                  <a:pt x="0" y="9258300"/>
                </a:lnTo>
                <a:lnTo>
                  <a:pt x="9681883" y="9258300"/>
                </a:lnTo>
                <a:lnTo>
                  <a:pt x="9681883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934388" y="3914169"/>
            <a:ext cx="3613780" cy="3455678"/>
          </a:xfrm>
          <a:custGeom>
            <a:avLst/>
            <a:gdLst/>
            <a:ahLst/>
            <a:cxnLst/>
            <a:rect r="r" b="b" t="t" l="l"/>
            <a:pathLst>
              <a:path h="3455678" w="3613780">
                <a:moveTo>
                  <a:pt x="3613780" y="0"/>
                </a:moveTo>
                <a:lnTo>
                  <a:pt x="0" y="0"/>
                </a:lnTo>
                <a:lnTo>
                  <a:pt x="0" y="3455678"/>
                </a:lnTo>
                <a:lnTo>
                  <a:pt x="3613780" y="3455678"/>
                </a:lnTo>
                <a:lnTo>
                  <a:pt x="361378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871177" y="1028700"/>
            <a:ext cx="3388123" cy="318656"/>
            <a:chOff x="0" y="0"/>
            <a:chExt cx="4517498" cy="424874"/>
          </a:xfrm>
        </p:grpSpPr>
        <p:sp>
          <p:nvSpPr>
            <p:cNvPr name="AutoShape 7" id="7"/>
            <p:cNvSpPr/>
            <p:nvPr/>
          </p:nvSpPr>
          <p:spPr>
            <a:xfrm rot="5400000">
              <a:off x="1450487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 rot="0">
              <a:off x="3220783" y="-9525"/>
              <a:ext cx="1296715" cy="434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rtl="true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Changa SemiBold"/>
                  <a:ea typeface="Changa SemiBold"/>
                  <a:cs typeface="Changa SemiBold"/>
                  <a:sym typeface="Changa SemiBold"/>
                </a:rPr>
                <a:t>01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-10336776">
            <a:off x="4781184" y="8270936"/>
            <a:ext cx="7677781" cy="6833225"/>
          </a:xfrm>
          <a:custGeom>
            <a:avLst/>
            <a:gdLst/>
            <a:ahLst/>
            <a:cxnLst/>
            <a:rect r="r" b="b" t="t" l="l"/>
            <a:pathLst>
              <a:path h="6833225" w="7677781">
                <a:moveTo>
                  <a:pt x="7677781" y="0"/>
                </a:moveTo>
                <a:lnTo>
                  <a:pt x="0" y="0"/>
                </a:lnTo>
                <a:lnTo>
                  <a:pt x="0" y="6833225"/>
                </a:lnTo>
                <a:lnTo>
                  <a:pt x="7677781" y="6833225"/>
                </a:lnTo>
                <a:lnTo>
                  <a:pt x="7677781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148674" y="1038225"/>
            <a:ext cx="3153410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  <a:spcBef>
                <a:spcPct val="0"/>
              </a:spcBef>
            </a:pPr>
            <a:r>
              <a:rPr lang="en-US" b="true" sz="4999">
                <a:solidFill>
                  <a:srgbClr val="FFFFFF"/>
                </a:solidFill>
                <a:latin typeface="Changa SemiBold"/>
                <a:ea typeface="Changa SemiBold"/>
                <a:cs typeface="Changa SemiBold"/>
                <a:sym typeface="Changa SemiBold"/>
              </a:rPr>
              <a:t>Key Points:</a:t>
            </a:r>
          </a:p>
          <a:p>
            <a:pPr algn="ctr">
              <a:lnSpc>
                <a:spcPts val="467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148674" y="3726276"/>
            <a:ext cx="12858198" cy="4354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7"/>
              </a:lnSpc>
              <a:spcBef>
                <a:spcPct val="0"/>
              </a:spcBef>
            </a:pPr>
            <a:r>
              <a:rPr lang="en-US" sz="4156">
                <a:solidFill>
                  <a:srgbClr val="FFFFFF"/>
                </a:solidFill>
                <a:latin typeface="Changa SemiBold"/>
                <a:ea typeface="Changa SemiBold"/>
                <a:cs typeface="Changa SemiBold"/>
                <a:sym typeface="Changa SemiBold"/>
              </a:rPr>
              <a:t>-</a:t>
            </a:r>
            <a:r>
              <a:rPr lang="en-US" b="true" sz="4156">
                <a:solidFill>
                  <a:srgbClr val="FFFFFF"/>
                </a:solidFill>
                <a:latin typeface="Changa SemiBold"/>
                <a:ea typeface="Changa SemiBold"/>
                <a:cs typeface="Changa SemiBold"/>
                <a:sym typeface="Changa SemiBold"/>
              </a:rPr>
              <a:t>Connects two VPCs.</a:t>
            </a:r>
          </a:p>
          <a:p>
            <a:pPr algn="l">
              <a:lnSpc>
                <a:spcPts val="4987"/>
              </a:lnSpc>
              <a:spcBef>
                <a:spcPct val="0"/>
              </a:spcBef>
            </a:pPr>
          </a:p>
          <a:p>
            <a:pPr algn="l">
              <a:lnSpc>
                <a:spcPts val="4987"/>
              </a:lnSpc>
              <a:spcBef>
                <a:spcPct val="0"/>
              </a:spcBef>
            </a:pPr>
            <a:r>
              <a:rPr lang="en-US" b="true" sz="4156">
                <a:solidFill>
                  <a:srgbClr val="FFFFFF"/>
                </a:solidFill>
                <a:latin typeface="Changa SemiBold"/>
                <a:ea typeface="Changa SemiBold"/>
                <a:cs typeface="Changa SemiBold"/>
                <a:sym typeface="Changa SemiBold"/>
              </a:rPr>
              <a:t>-Uses existing VPC IDs (stored in variables).</a:t>
            </a:r>
          </a:p>
          <a:p>
            <a:pPr algn="l">
              <a:lnSpc>
                <a:spcPts val="4987"/>
              </a:lnSpc>
              <a:spcBef>
                <a:spcPct val="0"/>
              </a:spcBef>
            </a:pPr>
          </a:p>
          <a:p>
            <a:pPr algn="l">
              <a:lnSpc>
                <a:spcPts val="4987"/>
              </a:lnSpc>
              <a:spcBef>
                <a:spcPct val="0"/>
              </a:spcBef>
            </a:pPr>
            <a:r>
              <a:rPr lang="en-US" b="true" sz="4156">
                <a:solidFill>
                  <a:srgbClr val="FFFFFF"/>
                </a:solidFill>
                <a:latin typeface="Changa SemiBold"/>
                <a:ea typeface="Changa SemiBold"/>
                <a:cs typeface="Changa SemiBold"/>
                <a:sym typeface="Changa SemiBold"/>
              </a:rPr>
              <a:t>-Immediately captures the new peering connection ID.</a:t>
            </a:r>
          </a:p>
          <a:p>
            <a:pPr algn="l">
              <a:lnSpc>
                <a:spcPts val="4987"/>
              </a:lnSpc>
              <a:spcBef>
                <a:spcPct val="0"/>
              </a:spcBef>
            </a:pPr>
          </a:p>
          <a:p>
            <a:pPr algn="l">
              <a:lnSpc>
                <a:spcPts val="4987"/>
              </a:lnSpc>
              <a:spcBef>
                <a:spcPct val="0"/>
              </a:spcBef>
            </a:pPr>
            <a:r>
              <a:rPr lang="en-US" b="true" sz="4156">
                <a:solidFill>
                  <a:srgbClr val="FFFFFF"/>
                </a:solidFill>
                <a:latin typeface="Changa SemiBold"/>
                <a:ea typeface="Changa SemiBold"/>
                <a:cs typeface="Changa SemiBold"/>
                <a:sym typeface="Changa SemiBold"/>
              </a:rPr>
              <a:t>-Enables further automation in scripts.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472449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19232898" y="0"/>
                </a:moveTo>
                <a:lnTo>
                  <a:pt x="0" y="0"/>
                </a:lnTo>
                <a:lnTo>
                  <a:pt x="0" y="10818504"/>
                </a:lnTo>
                <a:lnTo>
                  <a:pt x="19232898" y="10818504"/>
                </a:lnTo>
                <a:lnTo>
                  <a:pt x="1923289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871177" y="1028700"/>
            <a:ext cx="3388123" cy="318656"/>
            <a:chOff x="0" y="0"/>
            <a:chExt cx="4517498" cy="424874"/>
          </a:xfrm>
        </p:grpSpPr>
        <p:sp>
          <p:nvSpPr>
            <p:cNvPr name="AutoShape 4" id="4"/>
            <p:cNvSpPr/>
            <p:nvPr/>
          </p:nvSpPr>
          <p:spPr>
            <a:xfrm rot="5400000">
              <a:off x="1450487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3220783" y="-9525"/>
              <a:ext cx="1296715" cy="434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>
                  <a:solidFill>
                    <a:srgbClr val="FFDE59"/>
                  </a:solidFill>
                  <a:latin typeface="Changa SemiBold"/>
                  <a:ea typeface="Changa SemiBold"/>
                  <a:cs typeface="Changa SemiBold"/>
                  <a:sym typeface="Changa SemiBold"/>
                </a:rPr>
                <a:t>02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0236" y="4724187"/>
            <a:ext cx="18167528" cy="1984085"/>
          </a:xfrm>
          <a:custGeom>
            <a:avLst/>
            <a:gdLst/>
            <a:ahLst/>
            <a:cxnLst/>
            <a:rect r="r" b="b" t="t" l="l"/>
            <a:pathLst>
              <a:path h="1984085" w="18167528">
                <a:moveTo>
                  <a:pt x="0" y="0"/>
                </a:moveTo>
                <a:lnTo>
                  <a:pt x="18167528" y="0"/>
                </a:lnTo>
                <a:lnTo>
                  <a:pt x="18167528" y="1984085"/>
                </a:lnTo>
                <a:lnTo>
                  <a:pt x="0" y="19840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56687" y="1233056"/>
            <a:ext cx="9177496" cy="2410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b="true" sz="7063" spc="692">
                <a:solidFill>
                  <a:srgbClr val="FFDE59"/>
                </a:solidFill>
                <a:latin typeface="Oswald Bold"/>
                <a:ea typeface="Oswald Bold"/>
                <a:cs typeface="Oswald Bold"/>
                <a:sym typeface="Oswald Bold"/>
              </a:rPr>
              <a:t>THE FIRST COMMAND</a:t>
            </a:r>
          </a:p>
          <a:p>
            <a:pPr algn="ctr">
              <a:lnSpc>
                <a:spcPts val="9748"/>
              </a:lnSpc>
              <a:spcBef>
                <a:spcPct val="0"/>
              </a:spcBef>
            </a:pPr>
            <a:r>
              <a:rPr lang="en-US" b="true" sz="7063" spc="692">
                <a:solidFill>
                  <a:srgbClr val="FFDE59"/>
                </a:solidFill>
                <a:latin typeface="Oswald Bold"/>
                <a:ea typeface="Oswald Bold"/>
                <a:cs typeface="Oswald Bold"/>
                <a:sym typeface="Oswald Bold"/>
              </a:rPr>
              <a:t>TO DO: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472449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19232898" y="0"/>
                </a:moveTo>
                <a:lnTo>
                  <a:pt x="0" y="0"/>
                </a:lnTo>
                <a:lnTo>
                  <a:pt x="0" y="10818504"/>
                </a:lnTo>
                <a:lnTo>
                  <a:pt x="19232898" y="10818504"/>
                </a:lnTo>
                <a:lnTo>
                  <a:pt x="1923289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871177" y="1028700"/>
            <a:ext cx="3388123" cy="318656"/>
            <a:chOff x="0" y="0"/>
            <a:chExt cx="4517498" cy="424874"/>
          </a:xfrm>
        </p:grpSpPr>
        <p:sp>
          <p:nvSpPr>
            <p:cNvPr name="AutoShape 4" id="4"/>
            <p:cNvSpPr/>
            <p:nvPr/>
          </p:nvSpPr>
          <p:spPr>
            <a:xfrm rot="5400000">
              <a:off x="1450487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3220783" y="-9525"/>
              <a:ext cx="1296715" cy="434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>
                  <a:solidFill>
                    <a:srgbClr val="FFDE59"/>
                  </a:solidFill>
                  <a:latin typeface="Changa SemiBold"/>
                  <a:ea typeface="Changa SemiBold"/>
                  <a:cs typeface="Changa SemiBold"/>
                  <a:sym typeface="Changa SemiBold"/>
                </a:rPr>
                <a:t>03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-1908024">
            <a:off x="15136707" y="2627160"/>
            <a:ext cx="7247484" cy="8390720"/>
          </a:xfrm>
          <a:custGeom>
            <a:avLst/>
            <a:gdLst/>
            <a:ahLst/>
            <a:cxnLst/>
            <a:rect r="r" b="b" t="t" l="l"/>
            <a:pathLst>
              <a:path h="8390720" w="7247484">
                <a:moveTo>
                  <a:pt x="7247484" y="0"/>
                </a:moveTo>
                <a:lnTo>
                  <a:pt x="0" y="0"/>
                </a:lnTo>
                <a:lnTo>
                  <a:pt x="0" y="8390719"/>
                </a:lnTo>
                <a:lnTo>
                  <a:pt x="7247484" y="8390719"/>
                </a:lnTo>
                <a:lnTo>
                  <a:pt x="7247484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18661" y="1835820"/>
            <a:ext cx="16850677" cy="760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00"/>
              </a:lnSpc>
              <a:spcBef>
                <a:spcPct val="0"/>
              </a:spcBef>
            </a:pPr>
            <a:r>
              <a:rPr lang="en-US" sz="5000" spc="49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COMMAND BREAKDOWN:</a:t>
            </a:r>
          </a:p>
          <a:p>
            <a:pPr algn="ctr">
              <a:lnSpc>
                <a:spcPts val="4297"/>
              </a:lnSpc>
              <a:spcBef>
                <a:spcPct val="0"/>
              </a:spcBef>
            </a:pPr>
          </a:p>
          <a:p>
            <a:pPr algn="ctr">
              <a:lnSpc>
                <a:spcPts val="4297"/>
              </a:lnSpc>
              <a:spcBef>
                <a:spcPct val="0"/>
              </a:spcBef>
            </a:pPr>
            <a:r>
              <a:rPr lang="en-US" sz="3114" spc="30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PURPOSE: CREATES A VPC PEERING CONNECTION AND STORES THE ID.</a:t>
            </a:r>
          </a:p>
          <a:p>
            <a:pPr algn="ctr">
              <a:lnSpc>
                <a:spcPts val="4297"/>
              </a:lnSpc>
              <a:spcBef>
                <a:spcPct val="0"/>
              </a:spcBef>
            </a:pPr>
            <a:r>
              <a:rPr lang="en-US" sz="3114" spc="30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MAIN COMMAND: </a:t>
            </a:r>
            <a:r>
              <a:rPr lang="en-US" sz="3114" spc="305">
                <a:solidFill>
                  <a:srgbClr val="FFDE59"/>
                </a:solidFill>
                <a:latin typeface="Montserrat"/>
                <a:ea typeface="Montserrat"/>
                <a:cs typeface="Montserrat"/>
                <a:sym typeface="Montserrat"/>
              </a:rPr>
              <a:t>AWS EC2 CREATE-VPC-PEERING-CONNECTION.</a:t>
            </a:r>
          </a:p>
          <a:p>
            <a:pPr algn="ctr">
              <a:lnSpc>
                <a:spcPts val="4297"/>
              </a:lnSpc>
              <a:spcBef>
                <a:spcPct val="0"/>
              </a:spcBef>
            </a:pPr>
          </a:p>
          <a:p>
            <a:pPr algn="ctr">
              <a:lnSpc>
                <a:spcPts val="6072"/>
              </a:lnSpc>
              <a:spcBef>
                <a:spcPct val="0"/>
              </a:spcBef>
            </a:pPr>
            <a:r>
              <a:rPr lang="en-US" sz="4400" spc="43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PARAMETERS: </a:t>
            </a:r>
          </a:p>
          <a:p>
            <a:pPr algn="ctr">
              <a:lnSpc>
                <a:spcPts val="4297"/>
              </a:lnSpc>
              <a:spcBef>
                <a:spcPct val="0"/>
              </a:spcBef>
            </a:pPr>
          </a:p>
          <a:p>
            <a:pPr algn="ctr">
              <a:lnSpc>
                <a:spcPts val="4297"/>
              </a:lnSpc>
              <a:spcBef>
                <a:spcPct val="0"/>
              </a:spcBef>
            </a:pPr>
            <a:r>
              <a:rPr lang="en-US" sz="3114" spc="305">
                <a:solidFill>
                  <a:srgbClr val="FFDE59"/>
                </a:solidFill>
                <a:latin typeface="Montserrat"/>
                <a:ea typeface="Montserrat"/>
                <a:cs typeface="Montserrat"/>
                <a:sym typeface="Montserrat"/>
              </a:rPr>
              <a:t>--VPC-ID "$PUBVPCID"</a:t>
            </a:r>
            <a:r>
              <a:rPr lang="en-US" sz="3114" spc="30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REQUESTER VPC.</a:t>
            </a:r>
          </a:p>
          <a:p>
            <a:pPr algn="ctr">
              <a:lnSpc>
                <a:spcPts val="4297"/>
              </a:lnSpc>
              <a:spcBef>
                <a:spcPct val="0"/>
              </a:spcBef>
            </a:pPr>
            <a:r>
              <a:rPr lang="en-US" sz="3114" spc="305">
                <a:solidFill>
                  <a:srgbClr val="FFDE59"/>
                </a:solidFill>
                <a:latin typeface="Montserrat"/>
                <a:ea typeface="Montserrat"/>
                <a:cs typeface="Montserrat"/>
                <a:sym typeface="Montserrat"/>
              </a:rPr>
              <a:t>--PEER-VPC-ID "$PVTVPCID"</a:t>
            </a:r>
            <a:r>
              <a:rPr lang="en-US" sz="3114" spc="30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ACCEPTER VPC.</a:t>
            </a:r>
          </a:p>
          <a:p>
            <a:pPr algn="ctr">
              <a:lnSpc>
                <a:spcPts val="4297"/>
              </a:lnSpc>
              <a:spcBef>
                <a:spcPct val="0"/>
              </a:spcBef>
            </a:pPr>
            <a:r>
              <a:rPr lang="en-US" sz="3114" spc="30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OUTPUT PROCESSING:</a:t>
            </a:r>
          </a:p>
          <a:p>
            <a:pPr algn="ctr">
              <a:lnSpc>
                <a:spcPts val="4297"/>
              </a:lnSpc>
              <a:spcBef>
                <a:spcPct val="0"/>
              </a:spcBef>
            </a:pPr>
            <a:r>
              <a:rPr lang="en-US" sz="3114" spc="305">
                <a:solidFill>
                  <a:srgbClr val="FFDE59"/>
                </a:solidFill>
                <a:latin typeface="Montserrat"/>
                <a:ea typeface="Montserrat"/>
                <a:cs typeface="Montserrat"/>
                <a:sym typeface="Montserrat"/>
              </a:rPr>
              <a:t>--QUERY</a:t>
            </a:r>
            <a:r>
              <a:rPr lang="en-US" sz="3114" spc="30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EXTRACTS THE CONNECTION ID.</a:t>
            </a:r>
          </a:p>
          <a:p>
            <a:pPr algn="ctr">
              <a:lnSpc>
                <a:spcPts val="4297"/>
              </a:lnSpc>
              <a:spcBef>
                <a:spcPct val="0"/>
              </a:spcBef>
            </a:pPr>
            <a:r>
              <a:rPr lang="en-US" sz="3114" spc="305">
                <a:solidFill>
                  <a:srgbClr val="FFDE59"/>
                </a:solidFill>
                <a:latin typeface="Montserrat"/>
                <a:ea typeface="Montserrat"/>
                <a:cs typeface="Montserrat"/>
                <a:sym typeface="Montserrat"/>
              </a:rPr>
              <a:t>--OUTPUT TEXT</a:t>
            </a:r>
            <a:r>
              <a:rPr lang="en-US" sz="3114" spc="30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FORMATS OUTPUT AS PLAIN TEXT.</a:t>
            </a:r>
          </a:p>
          <a:p>
            <a:pPr algn="ctr">
              <a:lnSpc>
                <a:spcPts val="4297"/>
              </a:lnSpc>
              <a:spcBef>
                <a:spcPct val="0"/>
              </a:spcBef>
            </a:pPr>
            <a:r>
              <a:rPr lang="en-US" sz="3114" spc="305">
                <a:solidFill>
                  <a:srgbClr val="FFBD59"/>
                </a:solidFill>
                <a:latin typeface="Montserrat"/>
                <a:ea typeface="Montserrat"/>
                <a:cs typeface="Montserrat"/>
                <a:sym typeface="Montserrat"/>
              </a:rPr>
              <a:t>VARIABLE ASSIGNMENT</a:t>
            </a:r>
            <a:r>
              <a:rPr lang="en-US" sz="3114" spc="30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STORES RESULT IN PEERVPCID.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472449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19232898" y="0"/>
                </a:moveTo>
                <a:lnTo>
                  <a:pt x="0" y="0"/>
                </a:lnTo>
                <a:lnTo>
                  <a:pt x="0" y="10818504"/>
                </a:lnTo>
                <a:lnTo>
                  <a:pt x="19232898" y="10818504"/>
                </a:lnTo>
                <a:lnTo>
                  <a:pt x="1923289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871177" y="1028700"/>
            <a:ext cx="3388123" cy="318656"/>
            <a:chOff x="0" y="0"/>
            <a:chExt cx="4517498" cy="424874"/>
          </a:xfrm>
        </p:grpSpPr>
        <p:sp>
          <p:nvSpPr>
            <p:cNvPr name="AutoShape 4" id="4"/>
            <p:cNvSpPr/>
            <p:nvPr/>
          </p:nvSpPr>
          <p:spPr>
            <a:xfrm rot="5400000">
              <a:off x="1450487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3220783" y="-9525"/>
              <a:ext cx="1296715" cy="434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Changa SemiBold"/>
                  <a:ea typeface="Changa SemiBold"/>
                  <a:cs typeface="Changa SemiBold"/>
                  <a:sym typeface="Changa SemiBold"/>
                </a:rPr>
                <a:t>04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-6314306">
            <a:off x="-3565390" y="-2710294"/>
            <a:ext cx="9681882" cy="9258300"/>
          </a:xfrm>
          <a:custGeom>
            <a:avLst/>
            <a:gdLst/>
            <a:ahLst/>
            <a:cxnLst/>
            <a:rect r="r" b="b" t="t" l="l"/>
            <a:pathLst>
              <a:path h="9258300" w="9681882">
                <a:moveTo>
                  <a:pt x="9681882" y="0"/>
                </a:moveTo>
                <a:lnTo>
                  <a:pt x="0" y="0"/>
                </a:lnTo>
                <a:lnTo>
                  <a:pt x="0" y="9258300"/>
                </a:lnTo>
                <a:lnTo>
                  <a:pt x="9681882" y="9258300"/>
                </a:lnTo>
                <a:lnTo>
                  <a:pt x="968188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909176" y="2147456"/>
            <a:ext cx="2350124" cy="3636556"/>
          </a:xfrm>
          <a:custGeom>
            <a:avLst/>
            <a:gdLst/>
            <a:ahLst/>
            <a:cxnLst/>
            <a:rect r="r" b="b" t="t" l="l"/>
            <a:pathLst>
              <a:path h="3636556" w="2350124">
                <a:moveTo>
                  <a:pt x="2350124" y="0"/>
                </a:moveTo>
                <a:lnTo>
                  <a:pt x="0" y="0"/>
                </a:lnTo>
                <a:lnTo>
                  <a:pt x="0" y="3636555"/>
                </a:lnTo>
                <a:lnTo>
                  <a:pt x="2350124" y="3636555"/>
                </a:lnTo>
                <a:lnTo>
                  <a:pt x="2350124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75551" y="5003137"/>
            <a:ext cx="15983749" cy="1388962"/>
          </a:xfrm>
          <a:custGeom>
            <a:avLst/>
            <a:gdLst/>
            <a:ahLst/>
            <a:cxnLst/>
            <a:rect r="r" b="b" t="t" l="l"/>
            <a:pathLst>
              <a:path h="1388962" w="15983749">
                <a:moveTo>
                  <a:pt x="0" y="0"/>
                </a:moveTo>
                <a:lnTo>
                  <a:pt x="15983749" y="0"/>
                </a:lnTo>
                <a:lnTo>
                  <a:pt x="15983749" y="1388962"/>
                </a:lnTo>
                <a:lnTo>
                  <a:pt x="0" y="13889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831999" y="2147456"/>
            <a:ext cx="6624003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0"/>
              </a:lnSpc>
              <a:spcBef>
                <a:spcPct val="0"/>
              </a:spcBef>
            </a:pPr>
            <a:r>
              <a:rPr lang="en-US" b="true" sz="5100">
                <a:solidFill>
                  <a:srgbClr val="FFDE59"/>
                </a:solidFill>
                <a:latin typeface="Changa SemiBold"/>
                <a:ea typeface="Changa SemiBold"/>
                <a:cs typeface="Changa SemiBold"/>
                <a:sym typeface="Changa SemiBold"/>
              </a:rPr>
              <a:t>the seconed command</a:t>
            </a:r>
          </a:p>
          <a:p>
            <a:pPr algn="ctr">
              <a:lnSpc>
                <a:spcPts val="6120"/>
              </a:lnSpc>
              <a:spcBef>
                <a:spcPct val="0"/>
              </a:spcBef>
            </a:pPr>
            <a:r>
              <a:rPr lang="en-US" b="true" sz="5100">
                <a:solidFill>
                  <a:srgbClr val="FFDE59"/>
                </a:solidFill>
                <a:latin typeface="Changa SemiBold"/>
                <a:ea typeface="Changa SemiBold"/>
                <a:cs typeface="Changa SemiBold"/>
                <a:sym typeface="Changa SemiBold"/>
              </a:rPr>
              <a:t>to do: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472449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19232898" y="0"/>
                </a:moveTo>
                <a:lnTo>
                  <a:pt x="0" y="0"/>
                </a:lnTo>
                <a:lnTo>
                  <a:pt x="0" y="10818504"/>
                </a:lnTo>
                <a:lnTo>
                  <a:pt x="19232898" y="10818504"/>
                </a:lnTo>
                <a:lnTo>
                  <a:pt x="1923289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2883151" y="6807203"/>
            <a:ext cx="1495730" cy="1417204"/>
          </a:xfrm>
          <a:custGeom>
            <a:avLst/>
            <a:gdLst/>
            <a:ahLst/>
            <a:cxnLst/>
            <a:rect r="r" b="b" t="t" l="l"/>
            <a:pathLst>
              <a:path h="1417204" w="1495730">
                <a:moveTo>
                  <a:pt x="1495730" y="0"/>
                </a:moveTo>
                <a:lnTo>
                  <a:pt x="0" y="0"/>
                </a:lnTo>
                <a:lnTo>
                  <a:pt x="0" y="1417204"/>
                </a:lnTo>
                <a:lnTo>
                  <a:pt x="1495730" y="1417204"/>
                </a:lnTo>
                <a:lnTo>
                  <a:pt x="149573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6314306">
            <a:off x="11594624" y="-5870413"/>
            <a:ext cx="9681882" cy="9258300"/>
          </a:xfrm>
          <a:custGeom>
            <a:avLst/>
            <a:gdLst/>
            <a:ahLst/>
            <a:cxnLst/>
            <a:rect r="r" b="b" t="t" l="l"/>
            <a:pathLst>
              <a:path h="9258300" w="9681882">
                <a:moveTo>
                  <a:pt x="9681883" y="0"/>
                </a:moveTo>
                <a:lnTo>
                  <a:pt x="0" y="0"/>
                </a:lnTo>
                <a:lnTo>
                  <a:pt x="0" y="9258300"/>
                </a:lnTo>
                <a:lnTo>
                  <a:pt x="9681883" y="9258300"/>
                </a:lnTo>
                <a:lnTo>
                  <a:pt x="9681883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934388" y="3914169"/>
            <a:ext cx="3613780" cy="3455678"/>
          </a:xfrm>
          <a:custGeom>
            <a:avLst/>
            <a:gdLst/>
            <a:ahLst/>
            <a:cxnLst/>
            <a:rect r="r" b="b" t="t" l="l"/>
            <a:pathLst>
              <a:path h="3455678" w="3613780">
                <a:moveTo>
                  <a:pt x="3613780" y="0"/>
                </a:moveTo>
                <a:lnTo>
                  <a:pt x="0" y="0"/>
                </a:lnTo>
                <a:lnTo>
                  <a:pt x="0" y="3455678"/>
                </a:lnTo>
                <a:lnTo>
                  <a:pt x="3613780" y="3455678"/>
                </a:lnTo>
                <a:lnTo>
                  <a:pt x="361378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871177" y="1028700"/>
            <a:ext cx="3388123" cy="318656"/>
            <a:chOff x="0" y="0"/>
            <a:chExt cx="4517498" cy="424874"/>
          </a:xfrm>
        </p:grpSpPr>
        <p:sp>
          <p:nvSpPr>
            <p:cNvPr name="AutoShape 7" id="7"/>
            <p:cNvSpPr/>
            <p:nvPr/>
          </p:nvSpPr>
          <p:spPr>
            <a:xfrm rot="5400000">
              <a:off x="1450487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 rot="0">
              <a:off x="3220783" y="-9525"/>
              <a:ext cx="1296715" cy="434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rtl="true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Changa SemiBold"/>
                  <a:ea typeface="Changa SemiBold"/>
                  <a:cs typeface="Changa SemiBold"/>
                  <a:sym typeface="Changa SemiBold"/>
                </a:rPr>
                <a:t>05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-10336776">
            <a:off x="4781184" y="8270936"/>
            <a:ext cx="7677781" cy="6833225"/>
          </a:xfrm>
          <a:custGeom>
            <a:avLst/>
            <a:gdLst/>
            <a:ahLst/>
            <a:cxnLst/>
            <a:rect r="r" b="b" t="t" l="l"/>
            <a:pathLst>
              <a:path h="6833225" w="7677781">
                <a:moveTo>
                  <a:pt x="7677781" y="0"/>
                </a:moveTo>
                <a:lnTo>
                  <a:pt x="0" y="0"/>
                </a:lnTo>
                <a:lnTo>
                  <a:pt x="0" y="6833225"/>
                </a:lnTo>
                <a:lnTo>
                  <a:pt x="7677781" y="6833225"/>
                </a:lnTo>
                <a:lnTo>
                  <a:pt x="7677781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82041" y="1737819"/>
            <a:ext cx="15477259" cy="599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34"/>
              </a:lnSpc>
              <a:spcBef>
                <a:spcPct val="0"/>
              </a:spcBef>
            </a:pPr>
            <a:r>
              <a:rPr lang="en-US" sz="461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Command Breakdown:</a:t>
            </a:r>
          </a:p>
          <a:p>
            <a:pPr algn="ctr">
              <a:lnSpc>
                <a:spcPts val="7694"/>
              </a:lnSpc>
              <a:spcBef>
                <a:spcPct val="0"/>
              </a:spcBef>
            </a:pPr>
          </a:p>
          <a:p>
            <a:pPr algn="ctr">
              <a:lnSpc>
                <a:spcPts val="4893"/>
              </a:lnSpc>
              <a:spcBef>
                <a:spcPct val="0"/>
              </a:spcBef>
            </a:pPr>
            <a:r>
              <a:rPr lang="en-US" sz="407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Purpose: Accepts a pending VPC peering connection.</a:t>
            </a:r>
          </a:p>
          <a:p>
            <a:pPr algn="ctr">
              <a:lnSpc>
                <a:spcPts val="4893"/>
              </a:lnSpc>
              <a:spcBef>
                <a:spcPct val="0"/>
              </a:spcBef>
            </a:pPr>
            <a:r>
              <a:rPr lang="en-US" sz="407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Main Command: </a:t>
            </a:r>
            <a:r>
              <a:rPr lang="en-US" sz="4077">
                <a:solidFill>
                  <a:srgbClr val="FFDE59"/>
                </a:solidFill>
                <a:latin typeface="Montserrat"/>
                <a:ea typeface="Montserrat"/>
                <a:cs typeface="Montserrat"/>
                <a:sym typeface="Montserrat"/>
              </a:rPr>
              <a:t>aws ec2 accept-vpc-peering-connection</a:t>
            </a:r>
            <a:r>
              <a:rPr lang="en-US" sz="407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ctr">
              <a:lnSpc>
                <a:spcPts val="4893"/>
              </a:lnSpc>
              <a:spcBef>
                <a:spcPct val="0"/>
              </a:spcBef>
            </a:pPr>
          </a:p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8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Parameter:</a:t>
            </a:r>
          </a:p>
          <a:p>
            <a:pPr algn="ctr">
              <a:lnSpc>
                <a:spcPts val="4799"/>
              </a:lnSpc>
              <a:spcBef>
                <a:spcPct val="0"/>
              </a:spcBef>
            </a:pPr>
          </a:p>
          <a:p>
            <a:pPr algn="ctr">
              <a:lnSpc>
                <a:spcPts val="4433"/>
              </a:lnSpc>
              <a:spcBef>
                <a:spcPct val="0"/>
              </a:spcBef>
            </a:pPr>
            <a:r>
              <a:rPr lang="en-US" sz="3694">
                <a:solidFill>
                  <a:srgbClr val="FFDE59"/>
                </a:solidFill>
                <a:latin typeface="Montserrat"/>
                <a:ea typeface="Montserrat"/>
                <a:cs typeface="Montserrat"/>
                <a:sym typeface="Montserrat"/>
              </a:rPr>
              <a:t>--vpc-peering-connection-id "$peerVPCID"</a:t>
            </a:r>
            <a:r>
              <a:rPr lang="en-US" sz="369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ID of the peering connection to accept.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472449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19232898" y="0"/>
                </a:moveTo>
                <a:lnTo>
                  <a:pt x="0" y="0"/>
                </a:lnTo>
                <a:lnTo>
                  <a:pt x="0" y="10818504"/>
                </a:lnTo>
                <a:lnTo>
                  <a:pt x="19232898" y="10818504"/>
                </a:lnTo>
                <a:lnTo>
                  <a:pt x="1923289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2883151" y="6807203"/>
            <a:ext cx="1495730" cy="1417204"/>
          </a:xfrm>
          <a:custGeom>
            <a:avLst/>
            <a:gdLst/>
            <a:ahLst/>
            <a:cxnLst/>
            <a:rect r="r" b="b" t="t" l="l"/>
            <a:pathLst>
              <a:path h="1417204" w="1495730">
                <a:moveTo>
                  <a:pt x="1495730" y="0"/>
                </a:moveTo>
                <a:lnTo>
                  <a:pt x="0" y="0"/>
                </a:lnTo>
                <a:lnTo>
                  <a:pt x="0" y="1417204"/>
                </a:lnTo>
                <a:lnTo>
                  <a:pt x="1495730" y="1417204"/>
                </a:lnTo>
                <a:lnTo>
                  <a:pt x="149573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6314306">
            <a:off x="11594624" y="-5870413"/>
            <a:ext cx="9681882" cy="9258300"/>
          </a:xfrm>
          <a:custGeom>
            <a:avLst/>
            <a:gdLst/>
            <a:ahLst/>
            <a:cxnLst/>
            <a:rect r="r" b="b" t="t" l="l"/>
            <a:pathLst>
              <a:path h="9258300" w="9681882">
                <a:moveTo>
                  <a:pt x="9681883" y="0"/>
                </a:moveTo>
                <a:lnTo>
                  <a:pt x="0" y="0"/>
                </a:lnTo>
                <a:lnTo>
                  <a:pt x="0" y="9258300"/>
                </a:lnTo>
                <a:lnTo>
                  <a:pt x="9681883" y="9258300"/>
                </a:lnTo>
                <a:lnTo>
                  <a:pt x="9681883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934388" y="3914169"/>
            <a:ext cx="3613780" cy="3455678"/>
          </a:xfrm>
          <a:custGeom>
            <a:avLst/>
            <a:gdLst/>
            <a:ahLst/>
            <a:cxnLst/>
            <a:rect r="r" b="b" t="t" l="l"/>
            <a:pathLst>
              <a:path h="3455678" w="3613780">
                <a:moveTo>
                  <a:pt x="3613780" y="0"/>
                </a:moveTo>
                <a:lnTo>
                  <a:pt x="0" y="0"/>
                </a:lnTo>
                <a:lnTo>
                  <a:pt x="0" y="3455678"/>
                </a:lnTo>
                <a:lnTo>
                  <a:pt x="3613780" y="3455678"/>
                </a:lnTo>
                <a:lnTo>
                  <a:pt x="361378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871177" y="1028700"/>
            <a:ext cx="3388123" cy="318656"/>
            <a:chOff x="0" y="0"/>
            <a:chExt cx="4517498" cy="424874"/>
          </a:xfrm>
        </p:grpSpPr>
        <p:sp>
          <p:nvSpPr>
            <p:cNvPr name="AutoShape 7" id="7"/>
            <p:cNvSpPr/>
            <p:nvPr/>
          </p:nvSpPr>
          <p:spPr>
            <a:xfrm rot="5400000">
              <a:off x="1450487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 rot="0">
              <a:off x="3220783" y="-9525"/>
              <a:ext cx="1296715" cy="434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Changa SemiBold"/>
                  <a:ea typeface="Changa SemiBold"/>
                  <a:cs typeface="Changa SemiBold"/>
                  <a:sym typeface="Changa SemiBold"/>
                </a:rPr>
                <a:t>06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-10336776">
            <a:off x="4781184" y="8270936"/>
            <a:ext cx="7677781" cy="6833225"/>
          </a:xfrm>
          <a:custGeom>
            <a:avLst/>
            <a:gdLst/>
            <a:ahLst/>
            <a:cxnLst/>
            <a:rect r="r" b="b" t="t" l="l"/>
            <a:pathLst>
              <a:path h="6833225" w="7677781">
                <a:moveTo>
                  <a:pt x="7677781" y="0"/>
                </a:moveTo>
                <a:lnTo>
                  <a:pt x="0" y="0"/>
                </a:lnTo>
                <a:lnTo>
                  <a:pt x="0" y="6833225"/>
                </a:lnTo>
                <a:lnTo>
                  <a:pt x="7677781" y="6833225"/>
                </a:lnTo>
                <a:lnTo>
                  <a:pt x="7677781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4545161"/>
            <a:ext cx="16230600" cy="1759623"/>
          </a:xfrm>
          <a:custGeom>
            <a:avLst/>
            <a:gdLst/>
            <a:ahLst/>
            <a:cxnLst/>
            <a:rect r="r" b="b" t="t" l="l"/>
            <a:pathLst>
              <a:path h="1759623" w="16230600">
                <a:moveTo>
                  <a:pt x="0" y="0"/>
                </a:moveTo>
                <a:lnTo>
                  <a:pt x="16230600" y="0"/>
                </a:lnTo>
                <a:lnTo>
                  <a:pt x="16230600" y="1759622"/>
                </a:lnTo>
                <a:lnTo>
                  <a:pt x="0" y="17596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60" r="0" b="-36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472449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19232898" y="0"/>
                </a:moveTo>
                <a:lnTo>
                  <a:pt x="0" y="0"/>
                </a:lnTo>
                <a:lnTo>
                  <a:pt x="0" y="10818504"/>
                </a:lnTo>
                <a:lnTo>
                  <a:pt x="19232898" y="10818504"/>
                </a:lnTo>
                <a:lnTo>
                  <a:pt x="1923289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2883151" y="6807203"/>
            <a:ext cx="1495730" cy="1417204"/>
          </a:xfrm>
          <a:custGeom>
            <a:avLst/>
            <a:gdLst/>
            <a:ahLst/>
            <a:cxnLst/>
            <a:rect r="r" b="b" t="t" l="l"/>
            <a:pathLst>
              <a:path h="1417204" w="1495730">
                <a:moveTo>
                  <a:pt x="1495730" y="0"/>
                </a:moveTo>
                <a:lnTo>
                  <a:pt x="0" y="0"/>
                </a:lnTo>
                <a:lnTo>
                  <a:pt x="0" y="1417204"/>
                </a:lnTo>
                <a:lnTo>
                  <a:pt x="1495730" y="1417204"/>
                </a:lnTo>
                <a:lnTo>
                  <a:pt x="149573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6314306">
            <a:off x="11594624" y="-5870413"/>
            <a:ext cx="9681882" cy="9258300"/>
          </a:xfrm>
          <a:custGeom>
            <a:avLst/>
            <a:gdLst/>
            <a:ahLst/>
            <a:cxnLst/>
            <a:rect r="r" b="b" t="t" l="l"/>
            <a:pathLst>
              <a:path h="9258300" w="9681882">
                <a:moveTo>
                  <a:pt x="9681883" y="0"/>
                </a:moveTo>
                <a:lnTo>
                  <a:pt x="0" y="0"/>
                </a:lnTo>
                <a:lnTo>
                  <a:pt x="0" y="9258300"/>
                </a:lnTo>
                <a:lnTo>
                  <a:pt x="9681883" y="9258300"/>
                </a:lnTo>
                <a:lnTo>
                  <a:pt x="9681883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934388" y="3914169"/>
            <a:ext cx="3613780" cy="3455678"/>
          </a:xfrm>
          <a:custGeom>
            <a:avLst/>
            <a:gdLst/>
            <a:ahLst/>
            <a:cxnLst/>
            <a:rect r="r" b="b" t="t" l="l"/>
            <a:pathLst>
              <a:path h="3455678" w="3613780">
                <a:moveTo>
                  <a:pt x="3613780" y="0"/>
                </a:moveTo>
                <a:lnTo>
                  <a:pt x="0" y="0"/>
                </a:lnTo>
                <a:lnTo>
                  <a:pt x="0" y="3455678"/>
                </a:lnTo>
                <a:lnTo>
                  <a:pt x="3613780" y="3455678"/>
                </a:lnTo>
                <a:lnTo>
                  <a:pt x="361378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871177" y="1028700"/>
            <a:ext cx="3388123" cy="318656"/>
            <a:chOff x="0" y="0"/>
            <a:chExt cx="4517498" cy="424874"/>
          </a:xfrm>
        </p:grpSpPr>
        <p:sp>
          <p:nvSpPr>
            <p:cNvPr name="AutoShape 7" id="7"/>
            <p:cNvSpPr/>
            <p:nvPr/>
          </p:nvSpPr>
          <p:spPr>
            <a:xfrm rot="5400000">
              <a:off x="1450487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 rot="0">
              <a:off x="3220783" y="-9525"/>
              <a:ext cx="1296715" cy="434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Changa SemiBold"/>
                  <a:ea typeface="Changa SemiBold"/>
                  <a:cs typeface="Changa SemiBold"/>
                  <a:sym typeface="Changa SemiBold"/>
                </a:rPr>
                <a:t>07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-10336776">
            <a:off x="4781184" y="8270936"/>
            <a:ext cx="7677781" cy="6833225"/>
          </a:xfrm>
          <a:custGeom>
            <a:avLst/>
            <a:gdLst/>
            <a:ahLst/>
            <a:cxnLst/>
            <a:rect r="r" b="b" t="t" l="l"/>
            <a:pathLst>
              <a:path h="6833225" w="7677781">
                <a:moveTo>
                  <a:pt x="7677781" y="0"/>
                </a:moveTo>
                <a:lnTo>
                  <a:pt x="0" y="0"/>
                </a:lnTo>
                <a:lnTo>
                  <a:pt x="0" y="6833225"/>
                </a:lnTo>
                <a:lnTo>
                  <a:pt x="7677781" y="6833225"/>
                </a:lnTo>
                <a:lnTo>
                  <a:pt x="7677781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41070" y="2633304"/>
            <a:ext cx="16405860" cy="600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73"/>
              </a:lnSpc>
            </a:pPr>
            <a:r>
              <a:rPr lang="en-US" sz="514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Command Breakdown:</a:t>
            </a:r>
          </a:p>
          <a:p>
            <a:pPr algn="ctr">
              <a:lnSpc>
                <a:spcPts val="6173"/>
              </a:lnSpc>
            </a:pP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3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Purpose: Adds a route to the public VPC route table for peering connection traffic.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3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Main Command:</a:t>
            </a:r>
            <a:r>
              <a:rPr lang="en-US" sz="3149">
                <a:solidFill>
                  <a:srgbClr val="FFDE59"/>
                </a:solidFill>
                <a:latin typeface="Montserrat"/>
                <a:ea typeface="Montserrat"/>
                <a:cs typeface="Montserrat"/>
                <a:sym typeface="Montserrat"/>
              </a:rPr>
              <a:t> aws ec2 create-route</a:t>
            </a:r>
            <a:r>
              <a:rPr lang="en-US" sz="3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</a:p>
          <a:p>
            <a:pPr algn="ctr">
              <a:lnSpc>
                <a:spcPts val="6539"/>
              </a:lnSpc>
              <a:spcBef>
                <a:spcPct val="0"/>
              </a:spcBef>
            </a:pPr>
            <a:r>
              <a:rPr lang="en-US" sz="54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Parameters:</a:t>
            </a:r>
          </a:p>
          <a:p>
            <a:pPr algn="ctr">
              <a:lnSpc>
                <a:spcPts val="5939"/>
              </a:lnSpc>
              <a:spcBef>
                <a:spcPct val="0"/>
              </a:spcBef>
            </a:pP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3149">
                <a:solidFill>
                  <a:srgbClr val="FFDE59"/>
                </a:solidFill>
                <a:latin typeface="Montserrat"/>
                <a:ea typeface="Montserrat"/>
                <a:cs typeface="Montserrat"/>
                <a:sym typeface="Montserrat"/>
              </a:rPr>
              <a:t>--route-table-id "$pubRouteTableID"</a:t>
            </a:r>
            <a:r>
              <a:rPr lang="en-US" sz="3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ID of the route table to modify.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3149">
                <a:solidFill>
                  <a:srgbClr val="FFDE59"/>
                </a:solidFill>
                <a:latin typeface="Montserrat"/>
                <a:ea typeface="Montserrat"/>
                <a:cs typeface="Montserrat"/>
                <a:sym typeface="Montserrat"/>
              </a:rPr>
              <a:t>--destination-cidr-block 10.0.2.0/25</a:t>
            </a:r>
            <a:r>
              <a:rPr lang="en-US" sz="3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IP range for the peered VPC.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3149">
                <a:solidFill>
                  <a:srgbClr val="FFDE59"/>
                </a:solidFill>
                <a:latin typeface="Montserrat"/>
                <a:ea typeface="Montserrat"/>
                <a:cs typeface="Montserrat"/>
                <a:sym typeface="Montserrat"/>
              </a:rPr>
              <a:t>--vpc-peering-connection-id "$peerVPCID"</a:t>
            </a:r>
            <a:r>
              <a:rPr lang="en-US" sz="3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ID of the VPC peering connection.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472449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19232898" y="0"/>
                </a:moveTo>
                <a:lnTo>
                  <a:pt x="0" y="0"/>
                </a:lnTo>
                <a:lnTo>
                  <a:pt x="0" y="10818504"/>
                </a:lnTo>
                <a:lnTo>
                  <a:pt x="19232898" y="10818504"/>
                </a:lnTo>
                <a:lnTo>
                  <a:pt x="1923289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2883151" y="6807203"/>
            <a:ext cx="1495730" cy="1417204"/>
          </a:xfrm>
          <a:custGeom>
            <a:avLst/>
            <a:gdLst/>
            <a:ahLst/>
            <a:cxnLst/>
            <a:rect r="r" b="b" t="t" l="l"/>
            <a:pathLst>
              <a:path h="1417204" w="1495730">
                <a:moveTo>
                  <a:pt x="1495730" y="0"/>
                </a:moveTo>
                <a:lnTo>
                  <a:pt x="0" y="0"/>
                </a:lnTo>
                <a:lnTo>
                  <a:pt x="0" y="1417204"/>
                </a:lnTo>
                <a:lnTo>
                  <a:pt x="1495730" y="1417204"/>
                </a:lnTo>
                <a:lnTo>
                  <a:pt x="149573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6314306">
            <a:off x="11594624" y="-5870413"/>
            <a:ext cx="9681882" cy="9258300"/>
          </a:xfrm>
          <a:custGeom>
            <a:avLst/>
            <a:gdLst/>
            <a:ahLst/>
            <a:cxnLst/>
            <a:rect r="r" b="b" t="t" l="l"/>
            <a:pathLst>
              <a:path h="9258300" w="9681882">
                <a:moveTo>
                  <a:pt x="9681883" y="0"/>
                </a:moveTo>
                <a:lnTo>
                  <a:pt x="0" y="0"/>
                </a:lnTo>
                <a:lnTo>
                  <a:pt x="0" y="9258300"/>
                </a:lnTo>
                <a:lnTo>
                  <a:pt x="9681883" y="9258300"/>
                </a:lnTo>
                <a:lnTo>
                  <a:pt x="9681883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934388" y="3914169"/>
            <a:ext cx="3613780" cy="3455678"/>
          </a:xfrm>
          <a:custGeom>
            <a:avLst/>
            <a:gdLst/>
            <a:ahLst/>
            <a:cxnLst/>
            <a:rect r="r" b="b" t="t" l="l"/>
            <a:pathLst>
              <a:path h="3455678" w="3613780">
                <a:moveTo>
                  <a:pt x="3613780" y="0"/>
                </a:moveTo>
                <a:lnTo>
                  <a:pt x="0" y="0"/>
                </a:lnTo>
                <a:lnTo>
                  <a:pt x="0" y="3455678"/>
                </a:lnTo>
                <a:lnTo>
                  <a:pt x="3613780" y="3455678"/>
                </a:lnTo>
                <a:lnTo>
                  <a:pt x="361378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871177" y="1028700"/>
            <a:ext cx="3388123" cy="318656"/>
            <a:chOff x="0" y="0"/>
            <a:chExt cx="4517498" cy="424874"/>
          </a:xfrm>
        </p:grpSpPr>
        <p:sp>
          <p:nvSpPr>
            <p:cNvPr name="AutoShape 7" id="7"/>
            <p:cNvSpPr/>
            <p:nvPr/>
          </p:nvSpPr>
          <p:spPr>
            <a:xfrm rot="5400000">
              <a:off x="1450487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 rot="0">
              <a:off x="3220783" y="-9525"/>
              <a:ext cx="1296715" cy="434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Changa SemiBold"/>
                  <a:ea typeface="Changa SemiBold"/>
                  <a:cs typeface="Changa SemiBold"/>
                  <a:sym typeface="Changa SemiBold"/>
                </a:rPr>
                <a:t>08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-10336776">
            <a:off x="4781184" y="8270936"/>
            <a:ext cx="7677781" cy="6833225"/>
          </a:xfrm>
          <a:custGeom>
            <a:avLst/>
            <a:gdLst/>
            <a:ahLst/>
            <a:cxnLst/>
            <a:rect r="r" b="b" t="t" l="l"/>
            <a:pathLst>
              <a:path h="6833225" w="7677781">
                <a:moveTo>
                  <a:pt x="7677781" y="0"/>
                </a:moveTo>
                <a:lnTo>
                  <a:pt x="0" y="0"/>
                </a:lnTo>
                <a:lnTo>
                  <a:pt x="0" y="6833225"/>
                </a:lnTo>
                <a:lnTo>
                  <a:pt x="7677781" y="6833225"/>
                </a:lnTo>
                <a:lnTo>
                  <a:pt x="7677781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3743611"/>
            <a:ext cx="16230600" cy="2799778"/>
          </a:xfrm>
          <a:custGeom>
            <a:avLst/>
            <a:gdLst/>
            <a:ahLst/>
            <a:cxnLst/>
            <a:rect r="r" b="b" t="t" l="l"/>
            <a:pathLst>
              <a:path h="2799778" w="16230600">
                <a:moveTo>
                  <a:pt x="0" y="0"/>
                </a:moveTo>
                <a:lnTo>
                  <a:pt x="16230600" y="0"/>
                </a:lnTo>
                <a:lnTo>
                  <a:pt x="16230600" y="2799778"/>
                </a:lnTo>
                <a:lnTo>
                  <a:pt x="0" y="27997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DAGUNM4qK2E</dc:identifier>
  <dcterms:modified xsi:type="dcterms:W3CDTF">2011-08-01T06:04:30Z</dcterms:modified>
  <cp:revision>1</cp:revision>
  <dc:title>vpc</dc:title>
</cp:coreProperties>
</file>